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4" r:id="rId3"/>
    <p:sldId id="288" r:id="rId4"/>
    <p:sldId id="275" r:id="rId5"/>
    <p:sldId id="284" r:id="rId6"/>
    <p:sldId id="280" r:id="rId7"/>
    <p:sldId id="276" r:id="rId8"/>
    <p:sldId id="277" r:id="rId9"/>
    <p:sldId id="278" r:id="rId10"/>
    <p:sldId id="285" r:id="rId11"/>
    <p:sldId id="286" r:id="rId12"/>
    <p:sldId id="281" r:id="rId13"/>
    <p:sldId id="279" r:id="rId14"/>
    <p:sldId id="282" r:id="rId15"/>
    <p:sldId id="283" r:id="rId16"/>
    <p:sldId id="287" r:id="rId17"/>
    <p:sldId id="273" r:id="rId1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2F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91" autoAdjust="0"/>
    <p:restoredTop sz="97249" autoAdjust="0"/>
  </p:normalViewPr>
  <p:slideViewPr>
    <p:cSldViewPr snapToGrid="0">
      <p:cViewPr varScale="1">
        <p:scale>
          <a:sx n="112" d="100"/>
          <a:sy n="112" d="100"/>
        </p:scale>
        <p:origin x="108" y="79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667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0C51DA-1C96-4029-A8D3-F24C0718DB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04702E-2669-4EAC-A48C-567F23EAAB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300"/>
            </a:lvl1pPr>
          </a:lstStyle>
          <a:p>
            <a:fld id="{48B81B2D-A7DC-444B-B83F-9D1FE7F2F7DF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70D7A-13AD-4879-BC97-9143DB246C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3F732-3847-41BC-81F1-A724B36D8D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300"/>
            </a:lvl1pPr>
          </a:lstStyle>
          <a:p>
            <a:fld id="{41EC313F-E72F-4DA7-9E7B-06C4FA547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22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72" tIns="46586" rIns="93172" bIns="46586" rtlCol="0"/>
          <a:lstStyle>
            <a:lvl1pPr algn="r">
              <a:defRPr sz="1300"/>
            </a:lvl1pPr>
          </a:lstStyle>
          <a:p>
            <a:fld id="{41186275-BB08-45AC-B471-1F1BC4E56FF5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6" rIns="93172" bIns="465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2" tIns="46586" rIns="93172" bIns="4658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2" tIns="46586" rIns="93172" bIns="46586" rtlCol="0" anchor="b"/>
          <a:lstStyle>
            <a:lvl1pPr algn="r">
              <a:defRPr sz="1300"/>
            </a:lvl1pPr>
          </a:lstStyle>
          <a:p>
            <a:fld id="{7C5ECE79-700E-4FC1-B01F-FDD9F78AA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93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C1AEC-EDC2-4931-A316-0FA34026C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B3F38A-AE2F-4CC0-A4AB-D1878CB437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44E7B-2A25-4175-BD6F-88AEFD7C1E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FD969-2AE6-42FB-9993-019EA7071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E1170-102E-431D-8E75-C7CA3BE30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58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4A633-4652-45B9-878E-59083BA17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B9985A-26EA-4CBD-9DD9-D70327A62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38DF7-6B69-46E3-929C-2C2A2BB95E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D0A43-264C-431C-AC16-2B801DF5C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1FFDE-3427-4636-A195-C4CC757AD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2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9937E-5600-40CF-B8B5-11C030B0D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E82D1-D81F-430F-B9CD-9DF60CA9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7FFDE-02C4-46D2-B3B9-BEF33044CB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9C69F-779B-4D3C-9526-F38D4425F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07448-2162-430D-A4DC-8E8F23316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6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F99BA-48E0-471D-9ED5-C79B8874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7025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6BB05-34BD-4BEF-827F-1D4C75564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270"/>
            <a:ext cx="10515600" cy="4685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5B4E6-75D8-4FB4-B7A2-4E1033A12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0F279EFA-F838-4CBF-8D1B-AFE8783F10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9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F894-5316-464A-AC4A-AEA5EB7F2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41755-A4E3-4419-9A21-D59CCFFCD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321ED-7056-49FF-9881-EA7449B433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E67A5-D46D-450C-8161-440E9772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5F4D1-4FCF-496F-9C8C-C2DD6DDF7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98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4465-F956-45D9-93BC-61C5B41D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54A78-884B-4DB3-8197-B634137CC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A15DD6-2FB2-452B-895C-BD2EDA739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332A8D-939B-45FB-8A62-56421E265F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DC11E-DEFB-4929-9467-BA1360C56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6643C-8C13-4EA5-A62B-082A141F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48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88AEA-44C7-474C-873D-90ABF6E8B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2DC26-14F1-440A-A53C-61DB11885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6E7CF-D6F8-438B-A3D0-FE26D48AE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FB8836-53B6-42CB-B0A4-DD3A0627AC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7A104B-E244-4D6D-B511-9FA20E9EB9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E36941-52D7-4B35-A073-828CC05CDD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C404F8-155D-47E5-9465-21B7A076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3D0310-9CE8-4D5A-A3B5-B5BAFE96B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9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559A2-31D7-4525-A6A7-10B950A2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224CA-4E9A-4E97-8527-61E426679B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2BE9CD-B22C-49C3-A0C7-8C471B2D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79899-02FC-4BA7-9834-171EC459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44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AFB3C-DBC7-4574-8504-2E06E868E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D0520B-7DA2-43C7-AF2E-040301C1D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F9702-ED61-4EE5-B37F-171FBC7B4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74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DF23A-5EE2-4135-96FA-D429BADD0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234FD-4ACE-4AE6-8BFE-6E50AD0BD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EB5254-732A-4BF6-B457-52029BE24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2368B-D1C4-4610-B832-3171A390CD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E9EAD-BDB5-4994-9CFD-7720E7988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303EC-BBE4-4B4F-898B-57AE805CA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8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86B95-1182-4912-9648-9A2D239E4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3E9654-D0FF-4974-B88D-9345E7E51C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DB398-8FF6-4E71-9FEE-20D09B573E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E8E838-2D75-4694-A1F3-9F614CFA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A86782-D016-47D1-B107-32193C739C0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183DD-BFCC-40DF-81C7-433E0D49E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D74E4-6898-4224-9AE3-A36B6DF39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00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669BC-640D-4402-9BCF-ECE669E9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E9400-34D8-4955-9EA2-F823BBDE1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285A7-C475-4D12-95AC-D66E72E68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79EFA-F838-4CBF-8D1B-AFE8783F1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5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mx.jaxa.jp/en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1.png"/><Relationship Id="rId4" Type="http://schemas.openxmlformats.org/officeDocument/2006/relationships/image" Target="../media/image10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266A8-5ABF-4447-8BC2-30249AC92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75" y="1122363"/>
            <a:ext cx="10810875" cy="2387600"/>
          </a:xfrm>
        </p:spPr>
        <p:txBody>
          <a:bodyPr>
            <a:normAutofit/>
          </a:bodyPr>
          <a:lstStyle/>
          <a:p>
            <a:r>
              <a:rPr lang="en-US" dirty="0"/>
              <a:t>Martian Moons:</a:t>
            </a:r>
            <a:br>
              <a:rPr lang="en-US" dirty="0"/>
            </a:br>
            <a:r>
              <a:rPr lang="en-US" sz="5300" dirty="0"/>
              <a:t>Phobos, Deimos and the MMX Mission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505D6-85E2-4AA5-974F-69C01CE85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902"/>
            <a:ext cx="9144000" cy="1000897"/>
          </a:xfrm>
        </p:spPr>
        <p:txBody>
          <a:bodyPr/>
          <a:lstStyle/>
          <a:p>
            <a:r>
              <a:rPr lang="en-US" dirty="0"/>
              <a:t>Colin Leach</a:t>
            </a:r>
          </a:p>
        </p:txBody>
      </p:sp>
    </p:spTree>
    <p:extLst>
      <p:ext uri="{BB962C8B-B14F-4D97-AF65-F5344CB8AC3E}">
        <p14:creationId xmlns:p14="http://schemas.microsoft.com/office/powerpoint/2010/main" val="981927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B02AD-EF1C-2E94-B372-94A63E76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Orbits,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E8621-C0B2-1219-B529-5BFA9FB98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29" y="1278998"/>
            <a:ext cx="8983436" cy="5001605"/>
          </a:xfrm>
        </p:spPr>
        <p:txBody>
          <a:bodyPr>
            <a:normAutofit/>
          </a:bodyPr>
          <a:lstStyle/>
          <a:p>
            <a:r>
              <a:rPr lang="en-US" dirty="0"/>
              <a:t>“Lowest energy” orbit is circular and equatorial</a:t>
            </a:r>
          </a:p>
          <a:p>
            <a:pPr lvl="1"/>
            <a:r>
              <a:rPr lang="en-US" dirty="0"/>
              <a:t>Relative to angular momentum</a:t>
            </a:r>
          </a:p>
          <a:p>
            <a:r>
              <a:rPr lang="en-US" dirty="0"/>
              <a:t>Circular, equatorial orbit implies substantial </a:t>
            </a:r>
            <a:br>
              <a:rPr lang="en-US" dirty="0"/>
            </a:br>
            <a:r>
              <a:rPr lang="en-US" dirty="0"/>
              <a:t>energy dissipation after capture</a:t>
            </a:r>
          </a:p>
          <a:p>
            <a:r>
              <a:rPr lang="en-US" dirty="0"/>
              <a:t>Mars obliquity currently 25°, similar </a:t>
            </a:r>
            <a:br>
              <a:rPr lang="en-US" dirty="0"/>
            </a:br>
            <a:r>
              <a:rPr lang="en-US" dirty="0"/>
              <a:t>to Earth (hence seasons)</a:t>
            </a:r>
          </a:p>
          <a:p>
            <a:r>
              <a:rPr lang="en-US" dirty="0"/>
              <a:t>BUT Mars is chaotic: </a:t>
            </a:r>
          </a:p>
          <a:p>
            <a:pPr lvl="1"/>
            <a:r>
              <a:rPr lang="en-US" dirty="0"/>
              <a:t>Range 0 – 60° over geological time</a:t>
            </a:r>
          </a:p>
          <a:p>
            <a:pPr lvl="1"/>
            <a:r>
              <a:rPr lang="en-US" dirty="0"/>
              <a:t>Substantial swings can be much faster</a:t>
            </a:r>
          </a:p>
          <a:p>
            <a:r>
              <a:rPr lang="en-US" dirty="0"/>
              <a:t>Moons seem able to track this,</a:t>
            </a:r>
            <a:br>
              <a:rPr lang="en-US" dirty="0"/>
            </a:br>
            <a:r>
              <a:rPr lang="en-US" dirty="0"/>
              <a:t>remaining equatorial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64DFE2-850C-DBC7-8477-DF38BBC33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535" y="3841977"/>
            <a:ext cx="50196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114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056A8-354A-DE20-1C6F-7B34D2A48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So, are they captured asteroids?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34E6E-AA67-E29B-BD87-2287F5532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502" y="1837346"/>
            <a:ext cx="9178183" cy="4339617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3600" dirty="0"/>
              <a:t>There are complex arguments for and against each hypothesis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3600" dirty="0"/>
              <a:t>No convergence towards a consensus opinion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3600" b="1" dirty="0">
                <a:solidFill>
                  <a:srgbClr val="FF0000"/>
                </a:solidFill>
              </a:rPr>
              <a:t>WE NEED MORE DATA!</a:t>
            </a:r>
          </a:p>
          <a:p>
            <a:pPr marL="457200" lvl="1" indent="0">
              <a:spcBef>
                <a:spcPts val="1200"/>
              </a:spcBef>
              <a:buNone/>
            </a:pPr>
            <a:r>
              <a:rPr lang="en-US" sz="3200" i="1" dirty="0"/>
              <a:t>(of course)</a:t>
            </a:r>
          </a:p>
        </p:txBody>
      </p:sp>
    </p:spTree>
    <p:extLst>
      <p:ext uri="{BB962C8B-B14F-4D97-AF65-F5344CB8AC3E}">
        <p14:creationId xmlns:p14="http://schemas.microsoft.com/office/powerpoint/2010/main" val="3664708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1787C-14BD-854E-D4BA-C8D81E62C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JAXA 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/>
              <a:t>artian 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/>
              <a:t>oons </a:t>
            </a:r>
            <a:r>
              <a:rPr lang="en-US" dirty="0" err="1"/>
              <a:t>e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 err="1"/>
              <a:t>ploration</a:t>
            </a:r>
            <a:r>
              <a:rPr lang="en-US" dirty="0"/>
              <a:t> 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6B28F-6820-A651-7B24-5FAA431EA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2024, return 2029 :  transit time about 1 year each way</a:t>
            </a:r>
          </a:p>
          <a:p>
            <a:r>
              <a:rPr lang="en-US" dirty="0"/>
              <a:t>Spend 3 years around Mars</a:t>
            </a:r>
          </a:p>
          <a:p>
            <a:r>
              <a:rPr lang="en-US" dirty="0"/>
              <a:t>Multiple fly-bys of both Phobos and Deimos</a:t>
            </a:r>
          </a:p>
          <a:p>
            <a:r>
              <a:rPr lang="en-US" dirty="0"/>
              <a:t>Drop a rover to the surface of </a:t>
            </a:r>
            <a:r>
              <a:rPr lang="en-US"/>
              <a:t>Pehibos </a:t>
            </a:r>
            <a:r>
              <a:rPr lang="en-US" dirty="0"/>
              <a:t>(free-fall then bounce!)</a:t>
            </a:r>
          </a:p>
          <a:p>
            <a:r>
              <a:rPr lang="en-US" dirty="0"/>
              <a:t>Two landings to grab &gt;10g of regolith and return it to Earth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>
                <a:hlinkClick r:id="rId2"/>
              </a:rPr>
              <a:t>https://www.mmx.jaxa.jp/en/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77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2DE2-C18C-7B5A-1B3D-C34BB96B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MMX Mission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DD1C61-8412-36D3-FABE-DA1F2E85E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67" y="1078302"/>
            <a:ext cx="10943136" cy="541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613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B16B0-28CE-42A8-C9FE-DB7D76C4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MMX Spacecraft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B604E42-B671-E9C9-9A6B-54C428CE5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29" y="1541542"/>
            <a:ext cx="11619781" cy="464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969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D228E-9167-7A3B-C8E3-007CDEE1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48F34D-608C-A7F7-5970-ABBD5617B3BD}"/>
              </a:ext>
            </a:extLst>
          </p:cNvPr>
          <p:cNvSpPr txBox="1"/>
          <p:nvPr/>
        </p:nvSpPr>
        <p:spPr>
          <a:xfrm>
            <a:off x="503447" y="2268439"/>
            <a:ext cx="5503653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3225" indent="-403225">
              <a:spcAft>
                <a:spcPts val="600"/>
              </a:spcAft>
            </a:pPr>
            <a:r>
              <a:rPr lang="en-US" sz="2400" b="1" dirty="0"/>
              <a:t>TENGOO</a:t>
            </a:r>
            <a:r>
              <a:rPr lang="en-US" sz="2400" dirty="0"/>
              <a:t>: narrow-angle camera</a:t>
            </a:r>
          </a:p>
          <a:p>
            <a:pPr marL="403225" indent="-403225">
              <a:spcAft>
                <a:spcPts val="600"/>
              </a:spcAft>
            </a:pPr>
            <a:r>
              <a:rPr lang="en-US" sz="2400" b="1" dirty="0"/>
              <a:t>OROCHI</a:t>
            </a:r>
            <a:r>
              <a:rPr lang="en-US" sz="2400" dirty="0"/>
              <a:t>: wide-angle camera</a:t>
            </a:r>
          </a:p>
          <a:p>
            <a:pPr marL="403225" indent="-403225">
              <a:spcAft>
                <a:spcPts val="600"/>
              </a:spcAft>
            </a:pPr>
            <a:r>
              <a:rPr lang="en-US" sz="2400" b="1" dirty="0"/>
              <a:t>LIDAR</a:t>
            </a:r>
            <a:r>
              <a:rPr lang="en-US" sz="2400" dirty="0"/>
              <a:t>: ranging, shape measurement</a:t>
            </a:r>
          </a:p>
          <a:p>
            <a:pPr marL="403225" indent="-403225">
              <a:spcAft>
                <a:spcPts val="600"/>
              </a:spcAft>
            </a:pPr>
            <a:r>
              <a:rPr lang="en-US" sz="2400" b="1" dirty="0"/>
              <a:t>MIRS</a:t>
            </a:r>
            <a:r>
              <a:rPr lang="en-US" sz="2400" dirty="0"/>
              <a:t>: IR spectrometer</a:t>
            </a:r>
          </a:p>
          <a:p>
            <a:pPr marL="403225" indent="-403225">
              <a:spcAft>
                <a:spcPts val="600"/>
              </a:spcAft>
            </a:pPr>
            <a:r>
              <a:rPr lang="en-US" sz="2400" b="1" dirty="0"/>
              <a:t>MEGANE</a:t>
            </a:r>
            <a:r>
              <a:rPr lang="en-US" sz="2400" dirty="0"/>
              <a:t>: 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 -</a:t>
            </a:r>
            <a:r>
              <a:rPr lang="en-US" sz="2400" dirty="0"/>
              <a:t>ray, neutron instrument</a:t>
            </a:r>
          </a:p>
          <a:p>
            <a:pPr marL="403225" indent="-403225">
              <a:spcAft>
                <a:spcPts val="600"/>
              </a:spcAft>
            </a:pPr>
            <a:r>
              <a:rPr lang="en-US" sz="2400" b="1" dirty="0"/>
              <a:t>CMDM</a:t>
            </a:r>
            <a:r>
              <a:rPr lang="en-US" sz="2400" dirty="0"/>
              <a:t>: dust monitor</a:t>
            </a:r>
          </a:p>
          <a:p>
            <a:pPr marL="403225" indent="-403225">
              <a:spcAft>
                <a:spcPts val="600"/>
              </a:spcAft>
            </a:pPr>
            <a:r>
              <a:rPr lang="en-US" sz="2400" b="1" dirty="0"/>
              <a:t>MSA</a:t>
            </a:r>
            <a:r>
              <a:rPr lang="en-US" sz="2400" dirty="0"/>
              <a:t>: mass spectrometer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5A71BB1-2DD9-2628-8D0D-99F239532F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6235181"/>
              </p:ext>
            </p:extLst>
          </p:nvPr>
        </p:nvGraphicFramePr>
        <p:xfrm>
          <a:off x="6007100" y="1270122"/>
          <a:ext cx="566261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2564800" imgH="21600000" progId="">
                  <p:embed/>
                </p:oleObj>
              </mc:Choice>
              <mc:Fallback>
                <p:oleObj r:id="rId3" imgW="22564800" imgH="21600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07100" y="1270122"/>
                        <a:ext cx="566261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\documentclass{article}&#10;\usepackage{amsmath}&#10;\pagestyle{empty}&#10;\begin{document}&#10;&#10;$\gamma$&#10;&#10;&#10;\end{document}" title="IguanaTex Bitmap Display">
            <a:extLst>
              <a:ext uri="{FF2B5EF4-FFF2-40B4-BE49-F238E27FC236}">
                <a16:creationId xmlns:a16="http://schemas.microsoft.com/office/drawing/2014/main" id="{91517E43-CCB7-E16B-2797-D5729537EAF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378" y="4210587"/>
            <a:ext cx="135619" cy="16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35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AB40B-2350-6786-4138-2FE037722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MMX Mission Objectives (subset)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E3063-8CEC-059D-09BA-DB8DCC009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91" y="1272981"/>
            <a:ext cx="5639587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1C2F89-AB4C-314F-B2DE-1D8FDEC8F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70" y="4273241"/>
            <a:ext cx="4715533" cy="1865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EF88C4-60D6-FFE5-DA75-70A99F876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198" y="1497726"/>
            <a:ext cx="4715533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68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2D91-1362-457C-8C9E-B44208B95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A04782D-A77C-4A89-A22E-1CB51E4C8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91270"/>
            <a:ext cx="9826951" cy="4685693"/>
          </a:xfrm>
        </p:spPr>
        <p:txBody>
          <a:bodyPr/>
          <a:lstStyle/>
          <a:p>
            <a:pPr marL="512763" indent="-512763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 origin of Phobos and Deimos is an unsolved mystery</a:t>
            </a:r>
          </a:p>
          <a:p>
            <a:pPr marL="512763" indent="-512763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They are quite likely to be captured D-type asteroids</a:t>
            </a:r>
          </a:p>
          <a:p>
            <a:pPr marL="512763" indent="-512763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The MMX mission should finally cut through the confusion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DD436B85-79C1-4ED9-BB7B-D7132317E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114" y="6399598"/>
            <a:ext cx="2743200" cy="365125"/>
          </a:xfrm>
        </p:spPr>
        <p:txBody>
          <a:bodyPr/>
          <a:lstStyle/>
          <a:p>
            <a:fld id="{0F279EFA-F838-4CBF-8D1B-AFE8783F1096}" type="slidenum">
              <a:rPr lang="en-US" sz="1400" b="1" smtClean="0"/>
              <a:t>17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284177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23891-9BE8-687C-293C-E8DBC6C3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Phobos and Deimos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A5721-063A-FEA4-4FFC-D23462EC7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4" y="1404938"/>
            <a:ext cx="4371975" cy="4772025"/>
          </a:xfrm>
        </p:spPr>
        <p:txBody>
          <a:bodyPr/>
          <a:lstStyle/>
          <a:p>
            <a:r>
              <a:rPr lang="en-US" dirty="0"/>
              <a:t>Irregular shapes</a:t>
            </a:r>
          </a:p>
          <a:p>
            <a:r>
              <a:rPr lang="en-US" dirty="0"/>
              <a:t>Deep, loose regolith</a:t>
            </a:r>
          </a:p>
          <a:p>
            <a:r>
              <a:rPr lang="en-US" dirty="0"/>
              <a:t>Deimos is smaller and smoother than Phobos</a:t>
            </a:r>
          </a:p>
          <a:p>
            <a:r>
              <a:rPr lang="en-US" dirty="0"/>
              <a:t>Phobos has grooves and one very large crater (Stickney)</a:t>
            </a:r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2B0D3C86-2CD6-0F1C-B646-9966DCDE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404938"/>
            <a:ext cx="652462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232A43-6252-DD69-8242-41ED126AA44C}"/>
              </a:ext>
            </a:extLst>
          </p:cNvPr>
          <p:cNvSpPr txBox="1"/>
          <p:nvPr/>
        </p:nvSpPr>
        <p:spPr>
          <a:xfrm>
            <a:off x="295275" y="5091410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baseline="0" dirty="0"/>
              <a:t>Deimos and Phobos at the same scale in MRO HiRISE camera images. </a:t>
            </a:r>
            <a:br>
              <a:rPr lang="en-US" sz="2000" b="0" i="0" u="none" strike="noStrike" baseline="0" dirty="0"/>
            </a:br>
            <a:r>
              <a:rPr lang="en-US" sz="2000" b="0" i="0" u="none" strike="noStrike" baseline="0" dirty="0"/>
              <a:t>Colors are exaggerated, and albedos are brightened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4535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BEE81-A4E3-42A9-3838-765A309FA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Mars &amp; Earth Moons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46C271-56EF-C726-A23C-E52E62B4A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712894"/>
              </p:ext>
            </p:extLst>
          </p:nvPr>
        </p:nvGraphicFramePr>
        <p:xfrm>
          <a:off x="636814" y="1314450"/>
          <a:ext cx="10783661" cy="230641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24843">
                  <a:extLst>
                    <a:ext uri="{9D8B030D-6E8A-4147-A177-3AD203B41FA5}">
                      <a16:colId xmlns:a16="http://schemas.microsoft.com/office/drawing/2014/main" val="4241268067"/>
                    </a:ext>
                  </a:extLst>
                </a:gridCol>
                <a:gridCol w="2645229">
                  <a:extLst>
                    <a:ext uri="{9D8B030D-6E8A-4147-A177-3AD203B41FA5}">
                      <a16:colId xmlns:a16="http://schemas.microsoft.com/office/drawing/2014/main" val="3417699245"/>
                    </a:ext>
                  </a:extLst>
                </a:gridCol>
                <a:gridCol w="2618747">
                  <a:extLst>
                    <a:ext uri="{9D8B030D-6E8A-4147-A177-3AD203B41FA5}">
                      <a16:colId xmlns:a16="http://schemas.microsoft.com/office/drawing/2014/main" val="1079900498"/>
                    </a:ext>
                  </a:extLst>
                </a:gridCol>
                <a:gridCol w="2694842">
                  <a:extLst>
                    <a:ext uri="{9D8B030D-6E8A-4147-A177-3AD203B41FA5}">
                      <a16:colId xmlns:a16="http://schemas.microsoft.com/office/drawing/2014/main" val="3712433797"/>
                    </a:ext>
                  </a:extLst>
                </a:gridCol>
              </a:tblGrid>
              <a:tr h="46128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Phobos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Deimos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Earth Moon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057743"/>
                  </a:ext>
                </a:extLst>
              </a:tr>
              <a:tr h="461282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Body: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225472"/>
                  </a:ext>
                </a:extLst>
              </a:tr>
              <a:tr h="461282">
                <a:tc>
                  <a:txBody>
                    <a:bodyPr/>
                    <a:lstStyle/>
                    <a:p>
                      <a:r>
                        <a:rPr lang="en-US" sz="2400" dirty="0"/>
                        <a:t>  Size (</a:t>
                      </a:r>
                      <a:r>
                        <a:rPr lang="en-US" sz="2400" i="1" dirty="0"/>
                        <a:t>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26 x 23 x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 x 12 x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3,474 (mean diam)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152486"/>
                  </a:ext>
                </a:extLst>
              </a:tr>
              <a:tr h="461282">
                <a:tc>
                  <a:txBody>
                    <a:bodyPr/>
                    <a:lstStyle/>
                    <a:p>
                      <a:r>
                        <a:rPr lang="en-US" sz="2400" dirty="0"/>
                        <a:t>  Bulk density (</a:t>
                      </a:r>
                      <a:r>
                        <a:rPr lang="en-US" sz="2400" i="1" dirty="0"/>
                        <a:t>g/cm</a:t>
                      </a:r>
                      <a:r>
                        <a:rPr lang="en-US" sz="2400" i="1" baseline="30000" dirty="0"/>
                        <a:t>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1.860 ± 0.013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1.49 ± 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3.344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134729"/>
                  </a:ext>
                </a:extLst>
              </a:tr>
              <a:tr h="461282">
                <a:tc>
                  <a:txBody>
                    <a:bodyPr/>
                    <a:lstStyle/>
                    <a:p>
                      <a:r>
                        <a:rPr lang="en-US" sz="2400" dirty="0"/>
                        <a:t>  Albedo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0.136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064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567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BEE81-A4E3-42A9-3838-765A309FA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Mars &amp; Earth Moons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46C271-56EF-C726-A23C-E52E62B4A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652405"/>
              </p:ext>
            </p:extLst>
          </p:nvPr>
        </p:nvGraphicFramePr>
        <p:xfrm>
          <a:off x="636814" y="1314450"/>
          <a:ext cx="10783661" cy="4572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24843">
                  <a:extLst>
                    <a:ext uri="{9D8B030D-6E8A-4147-A177-3AD203B41FA5}">
                      <a16:colId xmlns:a16="http://schemas.microsoft.com/office/drawing/2014/main" val="4241268067"/>
                    </a:ext>
                  </a:extLst>
                </a:gridCol>
                <a:gridCol w="2645229">
                  <a:extLst>
                    <a:ext uri="{9D8B030D-6E8A-4147-A177-3AD203B41FA5}">
                      <a16:colId xmlns:a16="http://schemas.microsoft.com/office/drawing/2014/main" val="3417699245"/>
                    </a:ext>
                  </a:extLst>
                </a:gridCol>
                <a:gridCol w="2618747">
                  <a:extLst>
                    <a:ext uri="{9D8B030D-6E8A-4147-A177-3AD203B41FA5}">
                      <a16:colId xmlns:a16="http://schemas.microsoft.com/office/drawing/2014/main" val="1079900498"/>
                    </a:ext>
                  </a:extLst>
                </a:gridCol>
                <a:gridCol w="2694842">
                  <a:extLst>
                    <a:ext uri="{9D8B030D-6E8A-4147-A177-3AD203B41FA5}">
                      <a16:colId xmlns:a16="http://schemas.microsoft.com/office/drawing/2014/main" val="3712433797"/>
                    </a:ext>
                  </a:extLst>
                </a:gridCol>
              </a:tblGrid>
              <a:tr h="45052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Phobos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Deimos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Earth Moon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057743"/>
                  </a:ext>
                </a:extLst>
              </a:tr>
              <a:tr h="450524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Body: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225472"/>
                  </a:ext>
                </a:extLst>
              </a:tr>
              <a:tr h="450524">
                <a:tc>
                  <a:txBody>
                    <a:bodyPr/>
                    <a:lstStyle/>
                    <a:p>
                      <a:r>
                        <a:rPr lang="en-US" sz="2400" dirty="0"/>
                        <a:t>  Size (</a:t>
                      </a:r>
                      <a:r>
                        <a:rPr lang="en-US" sz="2400" i="1" dirty="0"/>
                        <a:t>km)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26 x 23 x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 x 12 x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3,474 (mean diam)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152486"/>
                  </a:ext>
                </a:extLst>
              </a:tr>
              <a:tr h="450524">
                <a:tc>
                  <a:txBody>
                    <a:bodyPr/>
                    <a:lstStyle/>
                    <a:p>
                      <a:r>
                        <a:rPr lang="en-US" sz="2400" dirty="0"/>
                        <a:t>  Bulk density (</a:t>
                      </a:r>
                      <a:r>
                        <a:rPr lang="en-US" sz="2400" i="1" dirty="0"/>
                        <a:t>g/cm</a:t>
                      </a:r>
                      <a:r>
                        <a:rPr lang="en-US" sz="2400" i="1" baseline="30000" dirty="0"/>
                        <a:t>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1.860 ± 0.013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1.49 ± 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3.344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134729"/>
                  </a:ext>
                </a:extLst>
              </a:tr>
              <a:tr h="450524">
                <a:tc>
                  <a:txBody>
                    <a:bodyPr/>
                    <a:lstStyle/>
                    <a:p>
                      <a:r>
                        <a:rPr lang="en-US" sz="2400" dirty="0"/>
                        <a:t>  Albedo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0.136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064081"/>
                  </a:ext>
                </a:extLst>
              </a:tr>
              <a:tr h="450524">
                <a:tc>
                  <a:txBody>
                    <a:bodyPr/>
                    <a:lstStyle/>
                    <a:p>
                      <a:r>
                        <a:rPr lang="en-US" sz="2400" b="1" i="1" dirty="0"/>
                        <a:t>Orbit: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483540"/>
                  </a:ext>
                </a:extLst>
              </a:tr>
              <a:tr h="450524">
                <a:tc>
                  <a:txBody>
                    <a:bodyPr/>
                    <a:lstStyle/>
                    <a:p>
                      <a:r>
                        <a:rPr lang="en-US" sz="2400" dirty="0"/>
                        <a:t>  Semimajor axis </a:t>
                      </a:r>
                      <a:r>
                        <a:rPr lang="en-US" sz="2400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9,377 km (2.8 R</a:t>
                      </a:r>
                      <a:r>
                        <a:rPr lang="en-US" sz="2400" baseline="-25000" dirty="0"/>
                        <a:t>p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23,460 km (7 R</a:t>
                      </a:r>
                      <a:r>
                        <a:rPr lang="en-US" sz="2400" baseline="-25000" dirty="0"/>
                        <a:t>p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384,399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296233"/>
                  </a:ext>
                </a:extLst>
              </a:tr>
              <a:tr h="450524">
                <a:tc>
                  <a:txBody>
                    <a:bodyPr/>
                    <a:lstStyle/>
                    <a:p>
                      <a:r>
                        <a:rPr lang="en-US" sz="2400" i="0" dirty="0"/>
                        <a:t>  Eccentricity </a:t>
                      </a:r>
                      <a:r>
                        <a:rPr lang="en-US" sz="2400" i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0.0151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0.0549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931669"/>
                  </a:ext>
                </a:extLst>
              </a:tr>
              <a:tr h="4505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Inclination </a:t>
                      </a:r>
                      <a:r>
                        <a:rPr lang="en-US" sz="2400" i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endParaRPr lang="en-US" sz="2400" i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1.093°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0.93°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6.687°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104373"/>
                  </a:ext>
                </a:extLst>
              </a:tr>
              <a:tr h="450524">
                <a:tc>
                  <a:txBody>
                    <a:bodyPr/>
                    <a:lstStyle/>
                    <a:p>
                      <a:r>
                        <a:rPr lang="en-US" sz="2400" dirty="0"/>
                        <a:t> 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7.66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30.3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765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58447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B857B73-583A-74BC-64EA-92FB72AD4811}"/>
              </a:ext>
            </a:extLst>
          </p:cNvPr>
          <p:cNvSpPr txBox="1"/>
          <p:nvPr/>
        </p:nvSpPr>
        <p:spPr>
          <a:xfrm>
            <a:off x="838200" y="5969655"/>
            <a:ext cx="3736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FF0000"/>
                </a:solidFill>
              </a:rPr>
              <a:t>Mars day (Sol) is 24.67 h</a:t>
            </a:r>
          </a:p>
        </p:txBody>
      </p:sp>
    </p:spTree>
    <p:extLst>
      <p:ext uri="{BB962C8B-B14F-4D97-AF65-F5344CB8AC3E}">
        <p14:creationId xmlns:p14="http://schemas.microsoft.com/office/powerpoint/2010/main" val="4139841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7E72F-1A1E-A229-E5DE-41639438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Features &amp; Spectra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97C3A-53A5-540C-BB4C-992714AF0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632" y="1448159"/>
            <a:ext cx="9179379" cy="4685693"/>
          </a:xfrm>
        </p:spPr>
        <p:txBody>
          <a:bodyPr/>
          <a:lstStyle/>
          <a:p>
            <a:r>
              <a:rPr lang="en-US" dirty="0"/>
              <a:t>Extensively cratered, though on Deimos the smaller craters are erased by regolith infill</a:t>
            </a:r>
          </a:p>
          <a:p>
            <a:r>
              <a:rPr lang="en-US" dirty="0"/>
              <a:t>Phobos has parallel grooves: cause unknown</a:t>
            </a:r>
          </a:p>
          <a:p>
            <a:pPr>
              <a:spcBef>
                <a:spcPts val="1800"/>
              </a:spcBef>
            </a:pPr>
            <a:r>
              <a:rPr lang="en-US" dirty="0"/>
              <a:t>Dark, with (mostly) red featureless spectrum (organics?)</a:t>
            </a:r>
          </a:p>
          <a:p>
            <a:r>
              <a:rPr lang="en-US" dirty="0"/>
              <a:t>Similar to D-type asteroids: extreme outer belt and Trojans</a:t>
            </a:r>
          </a:p>
          <a:p>
            <a:pPr lvl="1"/>
            <a:r>
              <a:rPr lang="en-US" dirty="0"/>
              <a:t>Composition similar to CM carbonaceous chondrites</a:t>
            </a:r>
          </a:p>
          <a:p>
            <a:r>
              <a:rPr lang="en-US" dirty="0"/>
              <a:t>Phobos also has “blue” units</a:t>
            </a:r>
          </a:p>
          <a:p>
            <a:pPr lvl="1"/>
            <a:r>
              <a:rPr lang="en-US" dirty="0"/>
              <a:t>Speculation this reflects internal heterogeneity </a:t>
            </a:r>
            <a:br>
              <a:rPr lang="en-US" dirty="0"/>
            </a:br>
            <a:r>
              <a:rPr lang="en-US" dirty="0"/>
              <a:t>(discrete blocks)</a:t>
            </a:r>
          </a:p>
          <a:p>
            <a:pPr lvl="1"/>
            <a:r>
              <a:rPr lang="en-US" dirty="0"/>
              <a:t>But small </a:t>
            </a:r>
            <a:r>
              <a:rPr lang="en-US" dirty="0" err="1"/>
              <a:t>libration</a:t>
            </a:r>
            <a:r>
              <a:rPr lang="en-US" dirty="0"/>
              <a:t> amplitude</a:t>
            </a:r>
          </a:p>
        </p:txBody>
      </p:sp>
      <p:pic>
        <p:nvPicPr>
          <p:cNvPr id="1026" name="Picture 2" descr="figure 4">
            <a:extLst>
              <a:ext uri="{FF2B5EF4-FFF2-40B4-BE49-F238E27FC236}">
                <a16:creationId xmlns:a16="http://schemas.microsoft.com/office/drawing/2014/main" id="{3BE6C85F-B882-6592-4186-0081C6553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764" y="4600276"/>
            <a:ext cx="3837730" cy="161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473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9B35D-9181-6BF1-079A-B8710327A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72816" cy="807025"/>
          </a:xfrm>
        </p:spPr>
        <p:txBody>
          <a:bodyPr/>
          <a:lstStyle/>
          <a:p>
            <a:r>
              <a:rPr lang="en-US" dirty="0"/>
              <a:t>Tidal Effects: a Digression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167C9-0A9A-ACE6-6112-73BC86E7D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621" y="1491270"/>
            <a:ext cx="8367952" cy="4685693"/>
          </a:xfrm>
        </p:spPr>
        <p:txBody>
          <a:bodyPr>
            <a:normAutofit fontScale="92500"/>
          </a:bodyPr>
          <a:lstStyle/>
          <a:p>
            <a:r>
              <a:rPr lang="en-US" dirty="0"/>
              <a:t>Gradient in gravitational potential </a:t>
            </a:r>
          </a:p>
          <a:p>
            <a:pPr lvl="1"/>
            <a:r>
              <a:rPr lang="en-US" dirty="0"/>
              <a:t>Near side of body more strongly attracted than far side</a:t>
            </a:r>
          </a:p>
          <a:p>
            <a:pPr lvl="1"/>
            <a:r>
              <a:rPr lang="en-US" dirty="0"/>
              <a:t>Stretched along the planet-moon axis, squeezed perpendicular</a:t>
            </a:r>
          </a:p>
          <a:p>
            <a:r>
              <a:rPr lang="en-US" dirty="0"/>
              <a:t>Tides are a consequence of this – even in dry solids</a:t>
            </a:r>
          </a:p>
          <a:p>
            <a:r>
              <a:rPr lang="en-US" dirty="0"/>
              <a:t>Internal heating if effect is time-varying (elliptical orbit)</a:t>
            </a:r>
          </a:p>
          <a:p>
            <a:r>
              <a:rPr lang="en-US" dirty="0"/>
              <a:t>Tidal locking: same side always faces the planet</a:t>
            </a:r>
          </a:p>
          <a:p>
            <a:r>
              <a:rPr lang="en-US" dirty="0"/>
              <a:t>Roche limit: moon is disrupted if it approaches too close </a:t>
            </a:r>
            <a:br>
              <a:rPr lang="en-US" dirty="0"/>
            </a:br>
            <a:r>
              <a:rPr lang="en-US" dirty="0"/>
              <a:t>to the planet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Angular momentum transfer – next slide</a:t>
            </a:r>
          </a:p>
        </p:txBody>
      </p:sp>
      <p:pic>
        <p:nvPicPr>
          <p:cNvPr id="18" name="Picture 17" descr="\documentclass{article}&#10;\usepackage{amsmath}&#10;\usepackage{amssymb}&#10;\pagestyle{empty}&#10;\begin{document}&#10;&#10;$r \lesssim 2.4 \left( \frac{\rho_p}{\rho_m} \right)^{1/3} R_p$&#10;&#10;&#10;\end{document}" title="IguanaTex Bitmap Display">
            <a:extLst>
              <a:ext uri="{FF2B5EF4-FFF2-40B4-BE49-F238E27FC236}">
                <a16:creationId xmlns:a16="http://schemas.microsoft.com/office/drawing/2014/main" id="{C66B3AB5-4740-DDBD-0C51-C1C746D683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681" y="4760696"/>
            <a:ext cx="2425890" cy="606033"/>
          </a:xfrm>
          <a:prstGeom prst="rect">
            <a:avLst/>
          </a:prstGeom>
        </p:spPr>
      </p:pic>
      <p:pic>
        <p:nvPicPr>
          <p:cNvPr id="24" name="Picture 2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59C8CF7-BF63-2F83-1AE0-3E756C0B0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175" y="768637"/>
            <a:ext cx="1999661" cy="4657748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\[ F \propto \frac{1}{r^2} \]&#10;&#10;&#10;\end{document}" title="IguanaTex Bitmap Display">
            <a:extLst>
              <a:ext uri="{FF2B5EF4-FFF2-40B4-BE49-F238E27FC236}">
                <a16:creationId xmlns:a16="http://schemas.microsoft.com/office/drawing/2014/main" id="{5AD6888D-1C6D-773E-E957-F807964A67D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092" y="1373231"/>
            <a:ext cx="780432" cy="50976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5FEB95-4C29-4D17-262A-0B3B541DC03E}"/>
              </a:ext>
            </a:extLst>
          </p:cNvPr>
          <p:cNvCxnSpPr>
            <a:cxnSpLocks/>
          </p:cNvCxnSpPr>
          <p:nvPr/>
        </p:nvCxnSpPr>
        <p:spPr>
          <a:xfrm>
            <a:off x="10911016" y="2106827"/>
            <a:ext cx="0" cy="2835876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749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E26E2-7E84-6872-D566-273EF0232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Deimos and Phobos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ECEA4-983C-0899-8795-3F0195C8C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27" y="1491270"/>
            <a:ext cx="10321236" cy="5113637"/>
          </a:xfrm>
        </p:spPr>
        <p:txBody>
          <a:bodyPr>
            <a:normAutofit/>
          </a:bodyPr>
          <a:lstStyle/>
          <a:p>
            <a:r>
              <a:rPr lang="en-US" dirty="0"/>
              <a:t>Very close to circular and equatorial for both </a:t>
            </a:r>
            <a:r>
              <a:rPr lang="en-US" i="1" dirty="0"/>
              <a:t>(</a:t>
            </a:r>
            <a:r>
              <a:rPr lang="en-US" i="1" dirty="0">
                <a:solidFill>
                  <a:srgbClr val="FF0000"/>
                </a:solidFill>
              </a:rPr>
              <a:t>why?</a:t>
            </a:r>
            <a:r>
              <a:rPr lang="en-US" i="1" dirty="0"/>
              <a:t>)</a:t>
            </a:r>
          </a:p>
          <a:p>
            <a:pPr>
              <a:spcBef>
                <a:spcPts val="1200"/>
              </a:spcBef>
            </a:pPr>
            <a:r>
              <a:rPr lang="en-US" dirty="0"/>
              <a:t>Radius changes with time</a:t>
            </a:r>
          </a:p>
          <a:p>
            <a:pPr lvl="1"/>
            <a:r>
              <a:rPr lang="en-US" dirty="0"/>
              <a:t>Tidal effects (as with Earth Moon)</a:t>
            </a:r>
          </a:p>
          <a:p>
            <a:pPr lvl="1"/>
            <a:r>
              <a:rPr lang="en-US" dirty="0"/>
              <a:t>High tide lags behind our Moon, because of viscosity</a:t>
            </a:r>
          </a:p>
          <a:p>
            <a:pPr lvl="1"/>
            <a:r>
              <a:rPr lang="en-US" dirty="0"/>
              <a:t>Asymmetry gradually slows the Earth’s rotation</a:t>
            </a:r>
          </a:p>
          <a:p>
            <a:pPr lvl="1"/>
            <a:r>
              <a:rPr lang="en-US" dirty="0"/>
              <a:t>Angular momentum transferred to the moon, which recedes</a:t>
            </a:r>
          </a:p>
          <a:p>
            <a:pPr lvl="1"/>
            <a:r>
              <a:rPr lang="en-US" dirty="0"/>
              <a:t>Deimos similar to Earth system: slowly receding</a:t>
            </a:r>
          </a:p>
          <a:p>
            <a:pPr lvl="1"/>
            <a:r>
              <a:rPr lang="en-US" b="1" dirty="0"/>
              <a:t>Phobos outpaces Mars rotation, orbit is decaying ~20 cm/</a:t>
            </a:r>
            <a:r>
              <a:rPr lang="en-US" b="1" dirty="0" err="1"/>
              <a:t>yr</a:t>
            </a:r>
            <a:endParaRPr lang="en-US" b="1" dirty="0"/>
          </a:p>
          <a:p>
            <a:pPr>
              <a:spcBef>
                <a:spcPts val="1200"/>
              </a:spcBef>
            </a:pPr>
            <a:r>
              <a:rPr lang="en-US" dirty="0"/>
              <a:t>Phobos expected to reach the Roche limit in ~39 </a:t>
            </a:r>
            <a:r>
              <a:rPr lang="en-US" dirty="0" err="1"/>
              <a:t>Myr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Is Phobos recent, or is seeing it near the end of its life just </a:t>
            </a:r>
            <a:br>
              <a:rPr lang="en-US" dirty="0"/>
            </a:br>
            <a:r>
              <a:rPr lang="en-US" dirty="0"/>
              <a:t>a coincidence?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468808D-83B7-4FE6-1570-E6DD34A53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430" y="1819578"/>
            <a:ext cx="209550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425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08FAF-BC54-D4A0-821D-D45EC26F5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9B08F-C016-3129-7E5C-FA840272E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>
            <a:normAutofit/>
          </a:bodyPr>
          <a:lstStyle/>
          <a:p>
            <a:r>
              <a:rPr lang="en-US" dirty="0"/>
              <a:t>“the actual state of Martian moon science is based on a substantial underabundance of definitive evidence”</a:t>
            </a:r>
          </a:p>
          <a:p>
            <a:r>
              <a:rPr lang="en-US" dirty="0"/>
              <a:t>“many conclusions … are best understood as testable hypotheses rather than settled science”</a:t>
            </a:r>
          </a:p>
          <a:p>
            <a:r>
              <a:rPr lang="en-US" dirty="0"/>
              <a:t>Did the moons form </a:t>
            </a:r>
            <a:r>
              <a:rPr lang="en-US" i="1" dirty="0"/>
              <a:t>in situ</a:t>
            </a:r>
            <a:r>
              <a:rPr lang="en-US" dirty="0"/>
              <a:t>? Are they captured asteroids?</a:t>
            </a:r>
          </a:p>
          <a:p>
            <a:pPr marL="457200" lvl="1" indent="0">
              <a:spcBef>
                <a:spcPts val="1200"/>
              </a:spcBef>
              <a:buNone/>
            </a:pPr>
            <a:r>
              <a:rPr lang="en-US" dirty="0"/>
              <a:t>1. Capture of an asteroid (separately, or by fragmentation of a larger moon)</a:t>
            </a:r>
          </a:p>
          <a:p>
            <a:pPr marL="914400" lvl="2" indent="0">
              <a:buNone/>
            </a:pPr>
            <a:r>
              <a:rPr lang="en-US" sz="2400" dirty="0"/>
              <a:t>(a) Outer main belt or outer solar system body</a:t>
            </a:r>
          </a:p>
          <a:p>
            <a:pPr marL="914400" lvl="2" indent="0">
              <a:buNone/>
            </a:pPr>
            <a:r>
              <a:rPr lang="en-US" sz="2400" dirty="0"/>
              <a:t>(b) Inner solar system body</a:t>
            </a:r>
          </a:p>
          <a:p>
            <a:pPr marL="457200" lvl="1" indent="0">
              <a:buNone/>
            </a:pPr>
            <a:r>
              <a:rPr lang="en-US" dirty="0"/>
              <a:t>2. Formation near Mars</a:t>
            </a:r>
          </a:p>
          <a:p>
            <a:pPr marL="914400" lvl="2" indent="0">
              <a:buNone/>
            </a:pPr>
            <a:r>
              <a:rPr lang="en-US" sz="2400" dirty="0"/>
              <a:t>(a) Co-accretion with Mars</a:t>
            </a:r>
          </a:p>
          <a:p>
            <a:pPr marL="914400" lvl="2" indent="0">
              <a:buNone/>
            </a:pPr>
            <a:r>
              <a:rPr lang="en-US" sz="2400" dirty="0"/>
              <a:t>(b) Accretion disk from giant impact on Mars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E83A89-7046-F252-BFF1-FFAC2F969EF8}"/>
              </a:ext>
            </a:extLst>
          </p:cNvPr>
          <p:cNvSpPr txBox="1"/>
          <p:nvPr/>
        </p:nvSpPr>
        <p:spPr>
          <a:xfrm>
            <a:off x="9086850" y="5992297"/>
            <a:ext cx="2622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/>
              <a:t>Ramsley</a:t>
            </a:r>
            <a:r>
              <a:rPr lang="en-US" sz="2000" i="1" dirty="0"/>
              <a:t> &amp; Head (2021)</a:t>
            </a:r>
          </a:p>
        </p:txBody>
      </p:sp>
    </p:spTree>
    <p:extLst>
      <p:ext uri="{BB962C8B-B14F-4D97-AF65-F5344CB8AC3E}">
        <p14:creationId xmlns:p14="http://schemas.microsoft.com/office/powerpoint/2010/main" val="4153237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A5F19-C4B1-1468-E74B-EA6169031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planet capture an asteroid?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F1EF7-6999-F6DB-01F1-325434D61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At approach, the asteroid is generally travelling (much) faster than the planet’s escape velocity (about 4.25 km/s for Mars)</a:t>
            </a:r>
          </a:p>
          <a:p>
            <a:pPr lvl="1"/>
            <a:r>
              <a:rPr lang="en-US" dirty="0"/>
              <a:t>Open, hyperbolic orbit (ellipticity &gt; 1)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b="1" dirty="0"/>
              <a:t>MUST</a:t>
            </a:r>
            <a:r>
              <a:rPr lang="en-US" dirty="0"/>
              <a:t> lose kinetic energy to be captured in a closed orbit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Aero-braking</a:t>
            </a:r>
          </a:p>
          <a:p>
            <a:pPr lvl="1"/>
            <a:r>
              <a:rPr lang="en-US" dirty="0"/>
              <a:t>Hit the upper atmosphere at a glancing angle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</a:t>
            </a:r>
            <a:r>
              <a:rPr lang="en-US" dirty="0"/>
              <a:t>V enough for elliptical orbit, not enough to impact the planet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N-body dynamics</a:t>
            </a:r>
          </a:p>
          <a:p>
            <a:pPr lvl="1"/>
            <a:r>
              <a:rPr lang="en-US" dirty="0"/>
              <a:t>Interact with at least one other body, which carries away KE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i="1" dirty="0">
                <a:solidFill>
                  <a:srgbClr val="FF0000"/>
                </a:solidFill>
              </a:rPr>
              <a:t>BUT the orbit will be highly elliptical and probably highly inclined</a:t>
            </a:r>
          </a:p>
        </p:txBody>
      </p:sp>
    </p:spTree>
    <p:extLst>
      <p:ext uri="{BB962C8B-B14F-4D97-AF65-F5344CB8AC3E}">
        <p14:creationId xmlns:p14="http://schemas.microsoft.com/office/powerpoint/2010/main" val="25655915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1035.621"/>
  <p:tag name="OUTPUTTYPE" val="PNG"/>
  <p:tag name="IGUANATEXVERSION" val="160"/>
  <p:tag name="LATEXADDIN" val="\documentclass{article}&#10;\usepackage{amsmath}&#10;\usepackage{amssymb}&#10;\pagestyle{empty}&#10;\begin{document}&#10;&#10;$r \lesssim 2.4 \left( \frac{\rho_p}{\rho_m} \right)^{1/3} R_p$&#10;&#10;&#10;\end{document}"/>
  <p:tag name="IGUANATEXSIZE" val="20"/>
  <p:tag name="IGUANATEXCURSOR" val="118"/>
  <p:tag name="TRANSPARENCY" val="True"/>
  <p:tag name="LATEXENGINEID" val="0"/>
  <p:tag name="TEMPFOLDER" val="C:\t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4.2182"/>
  <p:tag name="ORIGINALWIDTH" val="389.2013"/>
  <p:tag name="OUTPUTTYPE" val="PNG"/>
  <p:tag name="IGUANATEXVERSION" val="160"/>
  <p:tag name="LATEXADDIN" val="\documentclass{article}&#10;\usepackage{amsmath}&#10;\pagestyle{empty}&#10;\begin{document}&#10;&#10;\[ F \propto \frac{1}{r^2} \]&#10;&#10;&#10;\end{document}"/>
  <p:tag name="IGUANATEXSIZE" val="28"/>
  <p:tag name="IGUANATEXCURSOR" val="110"/>
  <p:tag name="TRANSPARENCY" val="True"/>
  <p:tag name="LATEXENGINEID" val="0"/>
  <p:tag name="TEMPFOLDER" val="C:\t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.73976"/>
  <p:tag name="ORIGINALWIDTH" val="66.74165"/>
  <p:tag name="OUTPUTTYPE" val="PNG"/>
  <p:tag name="IGUANATEXVERSION" val="160"/>
  <p:tag name="LATEXADDIN" val="\documentclass{article}&#10;\usepackage{amsmath}&#10;\pagestyle{empty}&#10;\begin{document}&#10;&#10;$\gamma$&#10;&#10;&#10;\end{document}"/>
  <p:tag name="IGUANATEXSIZE" val="20"/>
  <p:tag name="IGUANATEXCURSOR" val="89"/>
  <p:tag name="TRANSPARENCY" val="True"/>
  <p:tag name="LATEXENGINEID" val="0"/>
  <p:tag name="TEMPFOLDER" val="C:\t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in Leach project for ASTR 502.pptx" id="{A12671DB-105C-4BE8-9F02-A8D41BB7DBD4}" vid="{674DA425-CF93-4AEC-B5F0-DA6580991A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Colin Leach project for ASTR 502</Template>
  <TotalTime>10708</TotalTime>
  <Words>927</Words>
  <Application>Microsoft Office PowerPoint</Application>
  <PresentationFormat>Widescreen</PresentationFormat>
  <Paragraphs>147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Martian Moons: Phobos, Deimos and the MMX Mission</vt:lpstr>
      <vt:lpstr>Phobos and Deimos</vt:lpstr>
      <vt:lpstr>Comparison of Mars &amp; Earth Moons</vt:lpstr>
      <vt:lpstr>Comparison of Mars &amp; Earth Moons</vt:lpstr>
      <vt:lpstr>Surface Features &amp; Spectra</vt:lpstr>
      <vt:lpstr>Tidal Effects: a Digression</vt:lpstr>
      <vt:lpstr>Deimos and Phobos Orbits</vt:lpstr>
      <vt:lpstr>Origins?</vt:lpstr>
      <vt:lpstr>How does a planet capture an asteroid?</vt:lpstr>
      <vt:lpstr>Orbits, Part 2</vt:lpstr>
      <vt:lpstr>So, are they captured asteroids?</vt:lpstr>
      <vt:lpstr>JAXA Martian Moons eXploration Mission</vt:lpstr>
      <vt:lpstr>MMX Mission</vt:lpstr>
      <vt:lpstr>MMX Spacecraft</vt:lpstr>
      <vt:lpstr>Instruments</vt:lpstr>
      <vt:lpstr>MMX Mission Objectives (subset)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Martian Moons: Phobos, Deimos and the MMX Mission</dc:title>
  <dc:creator>Colin Leach</dc:creator>
  <cp:lastModifiedBy>Colin Leach</cp:lastModifiedBy>
  <cp:revision>44</cp:revision>
  <cp:lastPrinted>2022-12-05T22:29:19Z</cp:lastPrinted>
  <dcterms:created xsi:type="dcterms:W3CDTF">2022-11-21T17:52:03Z</dcterms:created>
  <dcterms:modified xsi:type="dcterms:W3CDTF">2022-12-29T18:57:52Z</dcterms:modified>
</cp:coreProperties>
</file>